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81"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65"/>
  </p:normalViewPr>
  <p:slideViewPr>
    <p:cSldViewPr snapToGrid="0" snapToObjects="1">
      <p:cViewPr>
        <p:scale>
          <a:sx n="78" d="100"/>
          <a:sy n="78" d="100"/>
        </p:scale>
        <p:origin x="1856" y="9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5/1/19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5/1/19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5/1/19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abs/1808.03314" TargetMode="External"/><Relationship Id="rId2" Type="http://schemas.openxmlformats.org/officeDocument/2006/relationships/hyperlink" Target="http://karpathy.github.io/2015/05/21/rnn-effectivenes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sas.com/en_us/insights/analytics/what-is-artificial-intelligence.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56C8E-43CB-1E46-9EA3-D6402AF11573}"/>
              </a:ext>
            </a:extLst>
          </p:cNvPr>
          <p:cNvSpPr>
            <a:spLocks noGrp="1"/>
          </p:cNvSpPr>
          <p:nvPr>
            <p:ph type="ctrTitle"/>
          </p:nvPr>
        </p:nvSpPr>
        <p:spPr/>
        <p:txBody>
          <a:bodyPr/>
          <a:lstStyle/>
          <a:p>
            <a:r>
              <a:rPr lang="en-US" dirty="0"/>
              <a:t>CHATBOT</a:t>
            </a:r>
          </a:p>
        </p:txBody>
      </p:sp>
      <p:sp>
        <p:nvSpPr>
          <p:cNvPr id="3" name="Subtitle 2">
            <a:extLst>
              <a:ext uri="{FF2B5EF4-FFF2-40B4-BE49-F238E27FC236}">
                <a16:creationId xmlns:a16="http://schemas.microsoft.com/office/drawing/2014/main" id="{DEE6C752-2E57-6F4B-A656-9E9EBCFC6EB5}"/>
              </a:ext>
            </a:extLst>
          </p:cNvPr>
          <p:cNvSpPr>
            <a:spLocks noGrp="1"/>
          </p:cNvSpPr>
          <p:nvPr>
            <p:ph type="subTitle" idx="1"/>
          </p:nvPr>
        </p:nvSpPr>
        <p:spPr>
          <a:xfrm>
            <a:off x="5854390" y="3657597"/>
            <a:ext cx="3653677" cy="1320802"/>
          </a:xfrm>
        </p:spPr>
        <p:txBody>
          <a:bodyPr>
            <a:normAutofit lnSpcReduction="10000"/>
          </a:bodyPr>
          <a:lstStyle/>
          <a:p>
            <a:r>
              <a:rPr lang="en-US" dirty="0"/>
              <a:t>PRANITHA KEERTHI</a:t>
            </a:r>
          </a:p>
          <a:p>
            <a:r>
              <a:rPr lang="en-US" dirty="0"/>
              <a:t>TWISHA PUROHIT</a:t>
            </a:r>
          </a:p>
          <a:p>
            <a:r>
              <a:rPr lang="en-US" dirty="0"/>
              <a:t>SAIVENKAT THATIKONDA</a:t>
            </a:r>
          </a:p>
        </p:txBody>
      </p:sp>
    </p:spTree>
    <p:extLst>
      <p:ext uri="{BB962C8B-B14F-4D97-AF65-F5344CB8AC3E}">
        <p14:creationId xmlns:p14="http://schemas.microsoft.com/office/powerpoint/2010/main" val="3143288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45B32-4F63-D544-9FE8-339F28681CD7}"/>
              </a:ext>
            </a:extLst>
          </p:cNvPr>
          <p:cNvSpPr>
            <a:spLocks noGrp="1"/>
          </p:cNvSpPr>
          <p:nvPr>
            <p:ph type="title"/>
          </p:nvPr>
        </p:nvSpPr>
        <p:spPr/>
        <p:txBody>
          <a:bodyPr/>
          <a:lstStyle/>
          <a:p>
            <a:r>
              <a:rPr lang="en-US" dirty="0"/>
              <a:t>LIBRARIES USED</a:t>
            </a:r>
          </a:p>
        </p:txBody>
      </p:sp>
      <p:sp>
        <p:nvSpPr>
          <p:cNvPr id="3" name="Content Placeholder 2">
            <a:extLst>
              <a:ext uri="{FF2B5EF4-FFF2-40B4-BE49-F238E27FC236}">
                <a16:creationId xmlns:a16="http://schemas.microsoft.com/office/drawing/2014/main" id="{1AD63193-3092-3E40-8479-4E056B7BA163}"/>
              </a:ext>
            </a:extLst>
          </p:cNvPr>
          <p:cNvSpPr>
            <a:spLocks noGrp="1"/>
          </p:cNvSpPr>
          <p:nvPr>
            <p:ph idx="1"/>
          </p:nvPr>
        </p:nvSpPr>
        <p:spPr/>
        <p:txBody>
          <a:bodyPr/>
          <a:lstStyle/>
          <a:p>
            <a:r>
              <a:rPr lang="en-US" dirty="0" err="1"/>
              <a:t>Numpy</a:t>
            </a:r>
            <a:r>
              <a:rPr lang="en-US" dirty="0"/>
              <a:t> Library</a:t>
            </a:r>
          </a:p>
          <a:p>
            <a:r>
              <a:rPr lang="en-US" dirty="0"/>
              <a:t>Tensor Flow</a:t>
            </a:r>
          </a:p>
          <a:p>
            <a:r>
              <a:rPr lang="en-US" dirty="0"/>
              <a:t>Regular Expression Library</a:t>
            </a:r>
          </a:p>
          <a:p>
            <a:r>
              <a:rPr lang="en-US" dirty="0"/>
              <a:t>Time Library</a:t>
            </a:r>
          </a:p>
        </p:txBody>
      </p:sp>
    </p:spTree>
    <p:extLst>
      <p:ext uri="{BB962C8B-B14F-4D97-AF65-F5344CB8AC3E}">
        <p14:creationId xmlns:p14="http://schemas.microsoft.com/office/powerpoint/2010/main" val="1165396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1">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12">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AF2E3DA4-8A87-C640-8D68-1E2B0957E041}"/>
              </a:ext>
            </a:extLst>
          </p:cNvPr>
          <p:cNvSpPr>
            <a:spLocks noGrp="1"/>
          </p:cNvSpPr>
          <p:nvPr>
            <p:ph type="title"/>
          </p:nvPr>
        </p:nvSpPr>
        <p:spPr>
          <a:xfrm>
            <a:off x="7535825" y="982132"/>
            <a:ext cx="3360772" cy="1303867"/>
          </a:xfrm>
        </p:spPr>
        <p:txBody>
          <a:bodyPr>
            <a:normAutofit/>
          </a:bodyPr>
          <a:lstStyle/>
          <a:p>
            <a:pPr>
              <a:lnSpc>
                <a:spcPct val="90000"/>
              </a:lnSpc>
            </a:pPr>
            <a:r>
              <a:rPr lang="en-US" sz="4100"/>
              <a:t>DATA PRE-PROCESSING</a:t>
            </a:r>
          </a:p>
        </p:txBody>
      </p:sp>
      <p:sp>
        <p:nvSpPr>
          <p:cNvPr id="24" name="Rectangle 17">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08D6A3E-1730-E24C-A5A0-3D5D9E4BB9F8}"/>
              </a:ext>
            </a:extLst>
          </p:cNvPr>
          <p:cNvPicPr>
            <a:picLocks noChangeAspect="1"/>
          </p:cNvPicPr>
          <p:nvPr/>
        </p:nvPicPr>
        <p:blipFill rotWithShape="1">
          <a:blip r:embed="rId5"/>
          <a:srcRect r="35363" b="1"/>
          <a:stretch/>
        </p:blipFill>
        <p:spPr>
          <a:xfrm>
            <a:off x="1412683" y="1410208"/>
            <a:ext cx="5278777" cy="3858780"/>
          </a:xfrm>
          <a:prstGeom prst="rect">
            <a:avLst/>
          </a:prstGeom>
        </p:spPr>
      </p:pic>
      <p:cxnSp>
        <p:nvCxnSpPr>
          <p:cNvPr id="25" name="Straight Connector 19">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F9B050A0-98D0-F74F-8442-1A0885AAC0BB}"/>
              </a:ext>
            </a:extLst>
          </p:cNvPr>
          <p:cNvSpPr>
            <a:spLocks noGrp="1"/>
          </p:cNvSpPr>
          <p:nvPr>
            <p:ph idx="1"/>
          </p:nvPr>
        </p:nvSpPr>
        <p:spPr>
          <a:xfrm>
            <a:off x="7535824" y="2556932"/>
            <a:ext cx="3360771" cy="3318936"/>
          </a:xfrm>
        </p:spPr>
        <p:txBody>
          <a:bodyPr>
            <a:normAutofit/>
          </a:bodyPr>
          <a:lstStyle/>
          <a:p>
            <a:r>
              <a:rPr lang="en-US" dirty="0"/>
              <a:t>Load the dataset </a:t>
            </a:r>
            <a:r>
              <a:rPr lang="en-US" b="1" dirty="0"/>
              <a:t>Cornell Movie--Dialogs Corpus </a:t>
            </a:r>
            <a:r>
              <a:rPr lang="en-US" dirty="0"/>
              <a:t>(only conversation and lines file).</a:t>
            </a:r>
          </a:p>
          <a:p>
            <a:r>
              <a:rPr lang="en-US" dirty="0"/>
              <a:t>Creating a dictionary that maps each lines and it’s respective id’s.</a:t>
            </a:r>
          </a:p>
        </p:txBody>
      </p:sp>
    </p:spTree>
    <p:extLst>
      <p:ext uri="{BB962C8B-B14F-4D97-AF65-F5344CB8AC3E}">
        <p14:creationId xmlns:p14="http://schemas.microsoft.com/office/powerpoint/2010/main" val="3333174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56E41F-B8E0-4D18-B554-FD40260DE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DB31E17-E562-4F82-98D0-858C84120F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58BF3B07-5EF6-4E5B-834E-C1398DB60AD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3DDA1859-D108-4C60-B38B-C85485AB3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E498EA77-084B-43CC-B94D-566F1D8E1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99B16D3F-47E8-419E-9C4E-ED6FC918FB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17" name="Rectangle 16">
            <a:extLst>
              <a:ext uri="{FF2B5EF4-FFF2-40B4-BE49-F238E27FC236}">
                <a16:creationId xmlns:a16="http://schemas.microsoft.com/office/drawing/2014/main" id="{23E937B9-07EE-456A-A31C-41A8866E2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392E9B5-E862-0B4C-91C8-5047E3EA8280}"/>
              </a:ext>
            </a:extLst>
          </p:cNvPr>
          <p:cNvPicPr>
            <a:picLocks noChangeAspect="1"/>
          </p:cNvPicPr>
          <p:nvPr/>
        </p:nvPicPr>
        <p:blipFill>
          <a:blip r:embed="rId5"/>
          <a:stretch>
            <a:fillRect/>
          </a:stretch>
        </p:blipFill>
        <p:spPr>
          <a:xfrm>
            <a:off x="1412683" y="1385889"/>
            <a:ext cx="5278777" cy="4029074"/>
          </a:xfrm>
          <a:prstGeom prst="rect">
            <a:avLst/>
          </a:prstGeom>
        </p:spPr>
      </p:pic>
      <p:cxnSp>
        <p:nvCxnSpPr>
          <p:cNvPr id="19" name="Straight Connector 18">
            <a:extLst>
              <a:ext uri="{FF2B5EF4-FFF2-40B4-BE49-F238E27FC236}">
                <a16:creationId xmlns:a16="http://schemas.microsoft.com/office/drawing/2014/main" id="{FD2308B7-2829-44DD-B213-27EEBDED1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B677DF04-1D60-AE4F-9DEC-2B667CEBA3CF}"/>
              </a:ext>
            </a:extLst>
          </p:cNvPr>
          <p:cNvSpPr>
            <a:spLocks noGrp="1"/>
          </p:cNvSpPr>
          <p:nvPr>
            <p:ph idx="1"/>
          </p:nvPr>
        </p:nvSpPr>
        <p:spPr>
          <a:xfrm>
            <a:off x="7535824" y="2556932"/>
            <a:ext cx="3360771" cy="3318936"/>
          </a:xfrm>
        </p:spPr>
        <p:txBody>
          <a:bodyPr>
            <a:normAutofit/>
          </a:bodyPr>
          <a:lstStyle/>
          <a:p>
            <a:r>
              <a:rPr lang="en-US">
                <a:solidFill>
                  <a:srgbClr val="262626"/>
                </a:solidFill>
              </a:rPr>
              <a:t>Creating a list of all of the conversations.</a:t>
            </a:r>
          </a:p>
        </p:txBody>
      </p:sp>
    </p:spTree>
    <p:extLst>
      <p:ext uri="{BB962C8B-B14F-4D97-AF65-F5344CB8AC3E}">
        <p14:creationId xmlns:p14="http://schemas.microsoft.com/office/powerpoint/2010/main" val="2513261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0">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 name="Rectangle 12">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1" name="Picture 14">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7" name="Straight Connector 16">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5AE24D6-4D6C-C846-A3C1-3CFB0F303911}"/>
              </a:ext>
            </a:extLst>
          </p:cNvPr>
          <p:cNvSpPr>
            <a:spLocks noGrp="1"/>
          </p:cNvSpPr>
          <p:nvPr>
            <p:ph idx="1"/>
          </p:nvPr>
        </p:nvSpPr>
        <p:spPr>
          <a:xfrm>
            <a:off x="1295401" y="2493774"/>
            <a:ext cx="3660057" cy="3382094"/>
          </a:xfrm>
        </p:spPr>
        <p:txBody>
          <a:bodyPr>
            <a:normAutofit/>
          </a:bodyPr>
          <a:lstStyle/>
          <a:p>
            <a:pPr algn="ctr"/>
            <a:r>
              <a:rPr lang="en-US" sz="1600">
                <a:solidFill>
                  <a:srgbClr val="262626"/>
                </a:solidFill>
              </a:rPr>
              <a:t>Getting separately the questions and the answers.</a:t>
            </a:r>
          </a:p>
        </p:txBody>
      </p:sp>
      <p:pic>
        <p:nvPicPr>
          <p:cNvPr id="4" name="Picture 3">
            <a:extLst>
              <a:ext uri="{FF2B5EF4-FFF2-40B4-BE49-F238E27FC236}">
                <a16:creationId xmlns:a16="http://schemas.microsoft.com/office/drawing/2014/main" id="{ABB154C0-BDE4-C64E-AEA3-D6F652603D9D}"/>
              </a:ext>
            </a:extLst>
          </p:cNvPr>
          <p:cNvPicPr>
            <a:picLocks noChangeAspect="1"/>
          </p:cNvPicPr>
          <p:nvPr/>
        </p:nvPicPr>
        <p:blipFill>
          <a:blip r:embed="rId5"/>
          <a:stretch>
            <a:fillRect/>
          </a:stretch>
        </p:blipFill>
        <p:spPr>
          <a:xfrm>
            <a:off x="4955458" y="1229674"/>
            <a:ext cx="6456254" cy="4646189"/>
          </a:xfrm>
          <a:prstGeom prst="rect">
            <a:avLst/>
          </a:prstGeom>
          <a:ln w="57150" cmpd="thickThin">
            <a:solidFill>
              <a:srgbClr val="7F7F7F"/>
            </a:solidFill>
            <a:miter lim="800000"/>
          </a:ln>
        </p:spPr>
      </p:pic>
    </p:spTree>
    <p:extLst>
      <p:ext uri="{BB962C8B-B14F-4D97-AF65-F5344CB8AC3E}">
        <p14:creationId xmlns:p14="http://schemas.microsoft.com/office/powerpoint/2010/main" val="3070422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28" name="Rectangle 9">
            <a:extLst>
              <a:ext uri="{FF2B5EF4-FFF2-40B4-BE49-F238E27FC236}">
                <a16:creationId xmlns:a16="http://schemas.microsoft.com/office/drawing/2014/main" id="{AFF43104-F524-418A-A0E3-3146340AB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11">
            <a:extLst>
              <a:ext uri="{FF2B5EF4-FFF2-40B4-BE49-F238E27FC236}">
                <a16:creationId xmlns:a16="http://schemas.microsoft.com/office/drawing/2014/main" id="{323E5CD5-3226-4DDD-97AC-81C8F40E09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12">
              <a:extLst>
                <a:ext uri="{FF2B5EF4-FFF2-40B4-BE49-F238E27FC236}">
                  <a16:creationId xmlns:a16="http://schemas.microsoft.com/office/drawing/2014/main" id="{858B6703-6BCA-4414-A7FC-BA111255B1A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76826A85-B5BB-4A9B-819E-AF5A0B30A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8A6C787-E24E-48D0-AF26-F35E43180E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E55A8260-917C-4DAC-A284-2A6E124FC9E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30" name="Rectangle 17">
            <a:extLst>
              <a:ext uri="{FF2B5EF4-FFF2-40B4-BE49-F238E27FC236}">
                <a16:creationId xmlns:a16="http://schemas.microsoft.com/office/drawing/2014/main" id="{B6ABA3F9-ECC4-45D8-8538-B7EEC4D27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72384" cy="453542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57C7F73-2A92-904A-B6F7-1E4866DEB4A9}"/>
              </a:ext>
            </a:extLst>
          </p:cNvPr>
          <p:cNvPicPr>
            <a:picLocks noChangeAspect="1"/>
          </p:cNvPicPr>
          <p:nvPr/>
        </p:nvPicPr>
        <p:blipFill>
          <a:blip r:embed="rId5"/>
          <a:stretch>
            <a:fillRect/>
          </a:stretch>
        </p:blipFill>
        <p:spPr>
          <a:xfrm>
            <a:off x="761504" y="719668"/>
            <a:ext cx="3888156" cy="2649047"/>
          </a:xfrm>
          <a:prstGeom prst="rect">
            <a:avLst/>
          </a:prstGeom>
        </p:spPr>
      </p:pic>
      <p:cxnSp>
        <p:nvCxnSpPr>
          <p:cNvPr id="31" name="Straight Connector 19">
            <a:extLst>
              <a:ext uri="{FF2B5EF4-FFF2-40B4-BE49-F238E27FC236}">
                <a16:creationId xmlns:a16="http://schemas.microsoft.com/office/drawing/2014/main" id="{420C8890-1E3E-474D-9D1E-D3E3062B61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4033" y="2400639"/>
            <a:ext cx="6035040" cy="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D0A708D0-90ED-364F-92F0-86B127311976}"/>
              </a:ext>
            </a:extLst>
          </p:cNvPr>
          <p:cNvPicPr>
            <a:picLocks noChangeAspect="1"/>
          </p:cNvPicPr>
          <p:nvPr/>
        </p:nvPicPr>
        <p:blipFill>
          <a:blip r:embed="rId6"/>
          <a:stretch>
            <a:fillRect/>
          </a:stretch>
        </p:blipFill>
        <p:spPr>
          <a:xfrm>
            <a:off x="777240" y="3153832"/>
            <a:ext cx="3828982" cy="2846324"/>
          </a:xfrm>
          <a:prstGeom prst="rect">
            <a:avLst/>
          </a:prstGeom>
        </p:spPr>
      </p:pic>
      <p:sp>
        <p:nvSpPr>
          <p:cNvPr id="3" name="Content Placeholder 2">
            <a:extLst>
              <a:ext uri="{FF2B5EF4-FFF2-40B4-BE49-F238E27FC236}">
                <a16:creationId xmlns:a16="http://schemas.microsoft.com/office/drawing/2014/main" id="{35F1C336-C1C7-AD4C-9E93-0C330738F3B2}"/>
              </a:ext>
            </a:extLst>
          </p:cNvPr>
          <p:cNvSpPr>
            <a:spLocks noGrp="1"/>
          </p:cNvSpPr>
          <p:nvPr>
            <p:ph idx="1"/>
          </p:nvPr>
        </p:nvSpPr>
        <p:spPr>
          <a:xfrm>
            <a:off x="4631496" y="2556932"/>
            <a:ext cx="6260114" cy="3318936"/>
          </a:xfrm>
        </p:spPr>
        <p:txBody>
          <a:bodyPr>
            <a:normAutofit/>
          </a:bodyPr>
          <a:lstStyle/>
          <a:p>
            <a:r>
              <a:rPr lang="en-US"/>
              <a:t>Doing a first cleaning of the texts(convert all the words in lower case, remove all the apostrophes)</a:t>
            </a:r>
            <a:endParaRPr lang="en-US" dirty="0"/>
          </a:p>
        </p:txBody>
      </p:sp>
    </p:spTree>
    <p:extLst>
      <p:ext uri="{BB962C8B-B14F-4D97-AF65-F5344CB8AC3E}">
        <p14:creationId xmlns:p14="http://schemas.microsoft.com/office/powerpoint/2010/main" val="2328219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F17EDD-5DDB-4541-95A1-BB96C9670BB6}"/>
              </a:ext>
            </a:extLst>
          </p:cNvPr>
          <p:cNvSpPr>
            <a:spLocks noGrp="1"/>
          </p:cNvSpPr>
          <p:nvPr>
            <p:ph idx="1"/>
          </p:nvPr>
        </p:nvSpPr>
        <p:spPr>
          <a:xfrm>
            <a:off x="1295401" y="857250"/>
            <a:ext cx="9601196" cy="5018618"/>
          </a:xfrm>
        </p:spPr>
        <p:txBody>
          <a:bodyPr/>
          <a:lstStyle/>
          <a:p>
            <a:r>
              <a:rPr lang="en-US" dirty="0"/>
              <a:t>Creating a dictionary that maps each word to it’s number of occurrences.</a:t>
            </a:r>
          </a:p>
          <a:p>
            <a:r>
              <a:rPr lang="en-US" dirty="0"/>
              <a:t>Creating two dictionaries that map the questions words and the answer words to a unique integer.(Tokenization and filtering non-frequent words)</a:t>
            </a:r>
          </a:p>
          <a:p>
            <a:endParaRPr lang="en-US" dirty="0"/>
          </a:p>
          <a:p>
            <a:endParaRPr lang="en-US" dirty="0"/>
          </a:p>
          <a:p>
            <a:endParaRPr lang="en-US" dirty="0"/>
          </a:p>
          <a:p>
            <a:pPr marL="0" indent="0">
              <a:buNone/>
            </a:pPr>
            <a:endParaRPr lang="en-US" dirty="0"/>
          </a:p>
          <a:p>
            <a:r>
              <a:rPr lang="en-US" dirty="0"/>
              <a:t>Adding the last tokens to the above two dictionaries. Tokens are,</a:t>
            </a:r>
          </a:p>
          <a:p>
            <a:pPr marL="0" indent="0" algn="ctr">
              <a:buNone/>
            </a:pPr>
            <a:r>
              <a:rPr lang="en-US" i="1" dirty="0"/>
              <a:t>PAD, EOS, OUT,SOS</a:t>
            </a:r>
          </a:p>
        </p:txBody>
      </p:sp>
      <p:pic>
        <p:nvPicPr>
          <p:cNvPr id="4" name="Picture 3">
            <a:extLst>
              <a:ext uri="{FF2B5EF4-FFF2-40B4-BE49-F238E27FC236}">
                <a16:creationId xmlns:a16="http://schemas.microsoft.com/office/drawing/2014/main" id="{7D869F29-9802-4248-83AB-54A09401A96E}"/>
              </a:ext>
            </a:extLst>
          </p:cNvPr>
          <p:cNvPicPr>
            <a:picLocks noChangeAspect="1"/>
          </p:cNvPicPr>
          <p:nvPr/>
        </p:nvPicPr>
        <p:blipFill>
          <a:blip r:embed="rId2"/>
          <a:stretch>
            <a:fillRect/>
          </a:stretch>
        </p:blipFill>
        <p:spPr>
          <a:xfrm>
            <a:off x="1100139" y="2279649"/>
            <a:ext cx="9796458" cy="2106613"/>
          </a:xfrm>
          <a:prstGeom prst="rect">
            <a:avLst/>
          </a:prstGeom>
        </p:spPr>
      </p:pic>
    </p:spTree>
    <p:extLst>
      <p:ext uri="{BB962C8B-B14F-4D97-AF65-F5344CB8AC3E}">
        <p14:creationId xmlns:p14="http://schemas.microsoft.com/office/powerpoint/2010/main" val="214014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17" name="Rectangle 16">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9046C21-67A2-174F-A947-7B85387F94EA}"/>
              </a:ext>
            </a:extLst>
          </p:cNvPr>
          <p:cNvPicPr>
            <a:picLocks noChangeAspect="1"/>
          </p:cNvPicPr>
          <p:nvPr/>
        </p:nvPicPr>
        <p:blipFill rotWithShape="1">
          <a:blip r:embed="rId5"/>
          <a:srcRect r="38781" b="-2"/>
          <a:stretch/>
        </p:blipFill>
        <p:spPr>
          <a:xfrm>
            <a:off x="1412683" y="1410208"/>
            <a:ext cx="5278777" cy="3858780"/>
          </a:xfrm>
          <a:prstGeom prst="rect">
            <a:avLst/>
          </a:prstGeom>
        </p:spPr>
      </p:pic>
      <p:cxnSp>
        <p:nvCxnSpPr>
          <p:cNvPr id="19" name="Straight Connector 18">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397626B6-5255-9348-9101-3E74B8100139}"/>
              </a:ext>
            </a:extLst>
          </p:cNvPr>
          <p:cNvSpPr>
            <a:spLocks noGrp="1"/>
          </p:cNvSpPr>
          <p:nvPr>
            <p:ph idx="1"/>
          </p:nvPr>
        </p:nvSpPr>
        <p:spPr>
          <a:xfrm>
            <a:off x="7535824" y="2556932"/>
            <a:ext cx="3360771" cy="3318936"/>
          </a:xfrm>
        </p:spPr>
        <p:txBody>
          <a:bodyPr>
            <a:normAutofit/>
          </a:bodyPr>
          <a:lstStyle/>
          <a:p>
            <a:r>
              <a:rPr lang="en-US" dirty="0"/>
              <a:t>Translating all the questions and answers into integers and replacing all the words that were filtered out.</a:t>
            </a:r>
          </a:p>
          <a:p>
            <a:endParaRPr lang="en-US" dirty="0"/>
          </a:p>
        </p:txBody>
      </p:sp>
    </p:spTree>
    <p:extLst>
      <p:ext uri="{BB962C8B-B14F-4D97-AF65-F5344CB8AC3E}">
        <p14:creationId xmlns:p14="http://schemas.microsoft.com/office/powerpoint/2010/main" val="3287629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2" name="Picture 41">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3" name="Rectangle 42">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4" name="Picture 43">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5" name="Picture 44">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7" name="Rectangle 46">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883E2C4-42AF-0141-BE03-7C63058AB16A}"/>
              </a:ext>
            </a:extLst>
          </p:cNvPr>
          <p:cNvPicPr>
            <a:picLocks noChangeAspect="1"/>
          </p:cNvPicPr>
          <p:nvPr/>
        </p:nvPicPr>
        <p:blipFill rotWithShape="1">
          <a:blip r:embed="rId5"/>
          <a:srcRect r="19290" b="1"/>
          <a:stretch/>
        </p:blipFill>
        <p:spPr>
          <a:xfrm>
            <a:off x="1246135" y="1250695"/>
            <a:ext cx="5665941" cy="4203047"/>
          </a:xfrm>
          <a:prstGeom prst="rect">
            <a:avLst/>
          </a:prstGeom>
        </p:spPr>
      </p:pic>
      <p:cxnSp>
        <p:nvCxnSpPr>
          <p:cNvPr id="49" name="Straight Connector 48">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5F9D9953-AD1F-2247-84BE-469E01190500}"/>
              </a:ext>
            </a:extLst>
          </p:cNvPr>
          <p:cNvSpPr>
            <a:spLocks noGrp="1"/>
          </p:cNvSpPr>
          <p:nvPr>
            <p:ph idx="1"/>
          </p:nvPr>
        </p:nvSpPr>
        <p:spPr>
          <a:xfrm>
            <a:off x="7535824" y="2556932"/>
            <a:ext cx="3360771" cy="3318936"/>
          </a:xfrm>
        </p:spPr>
        <p:txBody>
          <a:bodyPr>
            <a:normAutofit/>
          </a:bodyPr>
          <a:lstStyle/>
          <a:p>
            <a:r>
              <a:rPr lang="en-US" dirty="0"/>
              <a:t>Sorting questions and answers by the length of questions.</a:t>
            </a:r>
          </a:p>
        </p:txBody>
      </p:sp>
    </p:spTree>
    <p:extLst>
      <p:ext uri="{BB962C8B-B14F-4D97-AF65-F5344CB8AC3E}">
        <p14:creationId xmlns:p14="http://schemas.microsoft.com/office/powerpoint/2010/main" val="4235562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AA33-B378-6340-B72B-8077696AA5F3}"/>
              </a:ext>
            </a:extLst>
          </p:cNvPr>
          <p:cNvSpPr>
            <a:spLocks noGrp="1"/>
          </p:cNvSpPr>
          <p:nvPr>
            <p:ph type="title"/>
          </p:nvPr>
        </p:nvSpPr>
        <p:spPr/>
        <p:txBody>
          <a:bodyPr/>
          <a:lstStyle/>
          <a:p>
            <a:r>
              <a:rPr lang="en-US" dirty="0"/>
              <a:t>IMPLEMENTATION</a:t>
            </a:r>
          </a:p>
        </p:txBody>
      </p:sp>
      <p:pic>
        <p:nvPicPr>
          <p:cNvPr id="4" name="Content Placeholder 3">
            <a:extLst>
              <a:ext uri="{FF2B5EF4-FFF2-40B4-BE49-F238E27FC236}">
                <a16:creationId xmlns:a16="http://schemas.microsoft.com/office/drawing/2014/main" id="{11E278B8-B190-5341-81CE-2EB51F958A21}"/>
              </a:ext>
            </a:extLst>
          </p:cNvPr>
          <p:cNvPicPr>
            <a:picLocks noGrp="1" noChangeAspect="1"/>
          </p:cNvPicPr>
          <p:nvPr>
            <p:ph idx="1"/>
          </p:nvPr>
        </p:nvPicPr>
        <p:blipFill>
          <a:blip r:embed="rId2"/>
          <a:stretch>
            <a:fillRect/>
          </a:stretch>
        </p:blipFill>
        <p:spPr>
          <a:xfrm>
            <a:off x="1295402" y="2457450"/>
            <a:ext cx="9920286" cy="3417888"/>
          </a:xfrm>
          <a:prstGeom prst="rect">
            <a:avLst/>
          </a:prstGeom>
        </p:spPr>
      </p:pic>
    </p:spTree>
    <p:extLst>
      <p:ext uri="{BB962C8B-B14F-4D97-AF65-F5344CB8AC3E}">
        <p14:creationId xmlns:p14="http://schemas.microsoft.com/office/powerpoint/2010/main" val="2942158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9282CCBD-715E-6841-8718-FAAD3A6BAA11}"/>
              </a:ext>
            </a:extLst>
          </p:cNvPr>
          <p:cNvPicPr>
            <a:picLocks noGrp="1" noChangeAspect="1"/>
          </p:cNvPicPr>
          <p:nvPr>
            <p:ph idx="1"/>
          </p:nvPr>
        </p:nvPicPr>
        <p:blipFill>
          <a:blip r:embed="rId2"/>
          <a:stretch>
            <a:fillRect/>
          </a:stretch>
        </p:blipFill>
        <p:spPr>
          <a:xfrm>
            <a:off x="1143000" y="1000126"/>
            <a:ext cx="9801225" cy="4743449"/>
          </a:xfrm>
          <a:prstGeom prst="rect">
            <a:avLst/>
          </a:prstGeom>
        </p:spPr>
      </p:pic>
    </p:spTree>
    <p:extLst>
      <p:ext uri="{BB962C8B-B14F-4D97-AF65-F5344CB8AC3E}">
        <p14:creationId xmlns:p14="http://schemas.microsoft.com/office/powerpoint/2010/main" val="2462406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2A0E4-B8A8-D845-AAC3-DF89C947D4D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B09B4C27-5F86-2848-9B4D-B5BCFA65F619}"/>
              </a:ext>
            </a:extLst>
          </p:cNvPr>
          <p:cNvSpPr>
            <a:spLocks noGrp="1"/>
          </p:cNvSpPr>
          <p:nvPr>
            <p:ph idx="1"/>
          </p:nvPr>
        </p:nvSpPr>
        <p:spPr/>
        <p:txBody>
          <a:bodyPr/>
          <a:lstStyle/>
          <a:p>
            <a:pPr marL="0" indent="0" algn="ctr">
              <a:buNone/>
            </a:pPr>
            <a:r>
              <a:rPr lang="en-US" dirty="0"/>
              <a:t>Chatbots are “computer programs which conduct conversation through auditory or textual methods”. Apple’s Siri, Microsoft’s Cortana, Google Assistant, and Amazon’s Alexa are four of the most popular conversational agents today. They can help you get directions, check the scores of sports games, call people in your address book, and can accidently make you order a $170 dollhouse.</a:t>
            </a:r>
          </a:p>
          <a:p>
            <a:endParaRPr lang="en-US" dirty="0"/>
          </a:p>
        </p:txBody>
      </p:sp>
    </p:spTree>
    <p:extLst>
      <p:ext uri="{BB962C8B-B14F-4D97-AF65-F5344CB8AC3E}">
        <p14:creationId xmlns:p14="http://schemas.microsoft.com/office/powerpoint/2010/main" val="1303701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D9ED4-1907-DE44-AC44-CFAE0515BB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51F325-F34E-5749-8E66-9790BE45978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E1CFAA-4D9C-F049-87E4-FCA8E152C921}"/>
              </a:ext>
            </a:extLst>
          </p:cNvPr>
          <p:cNvPicPr>
            <a:picLocks noChangeAspect="1"/>
          </p:cNvPicPr>
          <p:nvPr/>
        </p:nvPicPr>
        <p:blipFill>
          <a:blip r:embed="rId2"/>
          <a:stretch>
            <a:fillRect/>
          </a:stretch>
        </p:blipFill>
        <p:spPr>
          <a:xfrm>
            <a:off x="857250" y="771525"/>
            <a:ext cx="10487025" cy="5286376"/>
          </a:xfrm>
          <a:prstGeom prst="rect">
            <a:avLst/>
          </a:prstGeom>
        </p:spPr>
      </p:pic>
    </p:spTree>
    <p:extLst>
      <p:ext uri="{BB962C8B-B14F-4D97-AF65-F5344CB8AC3E}">
        <p14:creationId xmlns:p14="http://schemas.microsoft.com/office/powerpoint/2010/main" val="1381100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048DB-9518-2948-BCBE-D0EB8349FD4B}"/>
              </a:ext>
            </a:extLst>
          </p:cNvPr>
          <p:cNvSpPr>
            <a:spLocks noGrp="1"/>
          </p:cNvSpPr>
          <p:nvPr>
            <p:ph type="title"/>
          </p:nvPr>
        </p:nvSpPr>
        <p:spPr>
          <a:xfrm>
            <a:off x="1293021" y="782106"/>
            <a:ext cx="9601196" cy="1303867"/>
          </a:xfrm>
        </p:spPr>
        <p:txBody>
          <a:bodyPr/>
          <a:lstStyle/>
          <a:p>
            <a:r>
              <a:rPr lang="en-US" dirty="0"/>
              <a:t>Sequential2Sequential Model</a:t>
            </a:r>
          </a:p>
        </p:txBody>
      </p:sp>
      <p:sp>
        <p:nvSpPr>
          <p:cNvPr id="3" name="Content Placeholder 2">
            <a:extLst>
              <a:ext uri="{FF2B5EF4-FFF2-40B4-BE49-F238E27FC236}">
                <a16:creationId xmlns:a16="http://schemas.microsoft.com/office/drawing/2014/main" id="{F729C3AF-6460-AA44-8E9C-3954306ABDF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5A912FD-1F0F-274D-A759-73FE7623FA19}"/>
              </a:ext>
            </a:extLst>
          </p:cNvPr>
          <p:cNvPicPr>
            <a:picLocks noChangeAspect="1"/>
          </p:cNvPicPr>
          <p:nvPr/>
        </p:nvPicPr>
        <p:blipFill>
          <a:blip r:embed="rId2"/>
          <a:stretch>
            <a:fillRect/>
          </a:stretch>
        </p:blipFill>
        <p:spPr>
          <a:xfrm>
            <a:off x="1157288" y="2085973"/>
            <a:ext cx="9872662" cy="4014790"/>
          </a:xfrm>
          <a:prstGeom prst="rect">
            <a:avLst/>
          </a:prstGeom>
        </p:spPr>
      </p:pic>
    </p:spTree>
    <p:extLst>
      <p:ext uri="{BB962C8B-B14F-4D97-AF65-F5344CB8AC3E}">
        <p14:creationId xmlns:p14="http://schemas.microsoft.com/office/powerpoint/2010/main" val="3947317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EC64A-7645-9246-9E36-85953E37E17B}"/>
              </a:ext>
            </a:extLst>
          </p:cNvPr>
          <p:cNvSpPr>
            <a:spLocks noGrp="1"/>
          </p:cNvSpPr>
          <p:nvPr>
            <p:ph type="title"/>
          </p:nvPr>
        </p:nvSpPr>
        <p:spPr/>
        <p:txBody>
          <a:bodyPr/>
          <a:lstStyle/>
          <a:p>
            <a:r>
              <a:rPr lang="en-US" dirty="0"/>
              <a:t>Attention Model</a:t>
            </a:r>
          </a:p>
        </p:txBody>
      </p:sp>
      <p:sp>
        <p:nvSpPr>
          <p:cNvPr id="3" name="Content Placeholder 2">
            <a:extLst>
              <a:ext uri="{FF2B5EF4-FFF2-40B4-BE49-F238E27FC236}">
                <a16:creationId xmlns:a16="http://schemas.microsoft.com/office/drawing/2014/main" id="{532C9CA7-E9E2-E046-9201-281E0528757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CCBAE1B-49D8-624A-9B02-230595F374A5}"/>
              </a:ext>
            </a:extLst>
          </p:cNvPr>
          <p:cNvPicPr>
            <a:picLocks noChangeAspect="1"/>
          </p:cNvPicPr>
          <p:nvPr/>
        </p:nvPicPr>
        <p:blipFill>
          <a:blip r:embed="rId2"/>
          <a:stretch>
            <a:fillRect/>
          </a:stretch>
        </p:blipFill>
        <p:spPr>
          <a:xfrm>
            <a:off x="1157288" y="2428874"/>
            <a:ext cx="9858375" cy="3614739"/>
          </a:xfrm>
          <a:prstGeom prst="rect">
            <a:avLst/>
          </a:prstGeom>
        </p:spPr>
      </p:pic>
    </p:spTree>
    <p:extLst>
      <p:ext uri="{BB962C8B-B14F-4D97-AF65-F5344CB8AC3E}">
        <p14:creationId xmlns:p14="http://schemas.microsoft.com/office/powerpoint/2010/main" val="1912372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E599C-1F19-B740-B444-E4216D426AB6}"/>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9A5FBD50-CD93-9046-BA2E-9F22D196114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954CCF3-758B-D046-807E-17311EB3AEFC}"/>
              </a:ext>
            </a:extLst>
          </p:cNvPr>
          <p:cNvPicPr>
            <a:picLocks noChangeAspect="1"/>
          </p:cNvPicPr>
          <p:nvPr/>
        </p:nvPicPr>
        <p:blipFill>
          <a:blip r:embed="rId2"/>
          <a:stretch>
            <a:fillRect/>
          </a:stretch>
        </p:blipFill>
        <p:spPr>
          <a:xfrm>
            <a:off x="6729413" y="2395537"/>
            <a:ext cx="4586287" cy="3641725"/>
          </a:xfrm>
          <a:prstGeom prst="rect">
            <a:avLst/>
          </a:prstGeom>
        </p:spPr>
      </p:pic>
      <p:pic>
        <p:nvPicPr>
          <p:cNvPr id="5" name="Picture 4">
            <a:extLst>
              <a:ext uri="{FF2B5EF4-FFF2-40B4-BE49-F238E27FC236}">
                <a16:creationId xmlns:a16="http://schemas.microsoft.com/office/drawing/2014/main" id="{5918F7FF-73C8-B54B-94ED-BB8211D3F935}"/>
              </a:ext>
            </a:extLst>
          </p:cNvPr>
          <p:cNvPicPr>
            <a:picLocks noChangeAspect="1"/>
          </p:cNvPicPr>
          <p:nvPr/>
        </p:nvPicPr>
        <p:blipFill>
          <a:blip r:embed="rId3"/>
          <a:stretch>
            <a:fillRect/>
          </a:stretch>
        </p:blipFill>
        <p:spPr>
          <a:xfrm>
            <a:off x="785813" y="2277002"/>
            <a:ext cx="5943600" cy="3760260"/>
          </a:xfrm>
          <a:prstGeom prst="rect">
            <a:avLst/>
          </a:prstGeom>
        </p:spPr>
      </p:pic>
    </p:spTree>
    <p:extLst>
      <p:ext uri="{BB962C8B-B14F-4D97-AF65-F5344CB8AC3E}">
        <p14:creationId xmlns:p14="http://schemas.microsoft.com/office/powerpoint/2010/main" val="1771066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F94A-2881-2145-AA57-45AF1A3CDE70}"/>
              </a:ext>
            </a:extLst>
          </p:cNvPr>
          <p:cNvSpPr>
            <a:spLocks noGrp="1"/>
          </p:cNvSpPr>
          <p:nvPr>
            <p:ph type="title"/>
          </p:nvPr>
        </p:nvSpPr>
        <p:spPr>
          <a:xfrm>
            <a:off x="1395415" y="914400"/>
            <a:ext cx="9601196" cy="4814888"/>
          </a:xfrm>
        </p:spPr>
        <p:txBody>
          <a:bodyPr>
            <a:normAutofit/>
          </a:bodyPr>
          <a:lstStyle/>
          <a:p>
            <a:r>
              <a:rPr lang="en-US" sz="7200" dirty="0"/>
              <a:t>THANK YOU!</a:t>
            </a:r>
          </a:p>
        </p:txBody>
      </p:sp>
    </p:spTree>
    <p:extLst>
      <p:ext uri="{BB962C8B-B14F-4D97-AF65-F5344CB8AC3E}">
        <p14:creationId xmlns:p14="http://schemas.microsoft.com/office/powerpoint/2010/main" val="2169912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CDDA-0F2B-3F43-8655-C8FDAD1DD170}"/>
              </a:ext>
            </a:extLst>
          </p:cNvPr>
          <p:cNvSpPr>
            <a:spLocks noGrp="1"/>
          </p:cNvSpPr>
          <p:nvPr>
            <p:ph type="title"/>
          </p:nvPr>
        </p:nvSpPr>
        <p:spPr/>
        <p:txBody>
          <a:bodyPr/>
          <a:lstStyle/>
          <a:p>
            <a:r>
              <a:rPr lang="en-US" dirty="0"/>
              <a:t>MOTIVATION</a:t>
            </a:r>
          </a:p>
        </p:txBody>
      </p:sp>
      <p:sp>
        <p:nvSpPr>
          <p:cNvPr id="3" name="Rectangle 2">
            <a:extLst>
              <a:ext uri="{FF2B5EF4-FFF2-40B4-BE49-F238E27FC236}">
                <a16:creationId xmlns:a16="http://schemas.microsoft.com/office/drawing/2014/main" id="{438126E6-1E3B-4548-A664-63618E4A62F0}"/>
              </a:ext>
            </a:extLst>
          </p:cNvPr>
          <p:cNvSpPr/>
          <p:nvPr/>
        </p:nvSpPr>
        <p:spPr>
          <a:xfrm>
            <a:off x="1295402" y="3084193"/>
            <a:ext cx="9822364" cy="2031325"/>
          </a:xfrm>
          <a:prstGeom prst="rect">
            <a:avLst/>
          </a:prstGeom>
        </p:spPr>
        <p:txBody>
          <a:bodyPr wrap="square">
            <a:spAutoFit/>
          </a:bodyPr>
          <a:lstStyle/>
          <a:p>
            <a:r>
              <a:rPr lang="en-US" dirty="0"/>
              <a:t>Chatbots make life even easier for consumers. With chatbots, there’s no more long waits on hold to talk to a person on the phone or going through multiple steps to research and complete a purchase on websites.</a:t>
            </a:r>
          </a:p>
          <a:p>
            <a:r>
              <a:rPr lang="en-US" b="1" dirty="0"/>
              <a:t>Order Pizza</a:t>
            </a:r>
          </a:p>
          <a:p>
            <a:r>
              <a:rPr lang="en-US" b="1" dirty="0"/>
              <a:t>Product Suggestions</a:t>
            </a:r>
          </a:p>
          <a:p>
            <a:r>
              <a:rPr lang="en-US" b="1" dirty="0"/>
              <a:t>Customer Support</a:t>
            </a:r>
          </a:p>
          <a:p>
            <a:r>
              <a:rPr lang="en-US" b="1" dirty="0"/>
              <a:t>Weather</a:t>
            </a:r>
          </a:p>
          <a:p>
            <a:r>
              <a:rPr lang="en-US" b="1" dirty="0"/>
              <a:t>Search for &amp; Track Flights</a:t>
            </a:r>
          </a:p>
        </p:txBody>
      </p:sp>
    </p:spTree>
    <p:extLst>
      <p:ext uri="{BB962C8B-B14F-4D97-AF65-F5344CB8AC3E}">
        <p14:creationId xmlns:p14="http://schemas.microsoft.com/office/powerpoint/2010/main" val="3434317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AF03D-BB3E-9844-B28D-F6B4AA78FF30}"/>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37F9CF49-674B-214D-B7A5-F53364C6AAFE}"/>
              </a:ext>
            </a:extLst>
          </p:cNvPr>
          <p:cNvSpPr>
            <a:spLocks noGrp="1"/>
          </p:cNvSpPr>
          <p:nvPr>
            <p:ph idx="1"/>
          </p:nvPr>
        </p:nvSpPr>
        <p:spPr/>
        <p:txBody>
          <a:bodyPr/>
          <a:lstStyle/>
          <a:p>
            <a:r>
              <a:rPr lang="en-US" dirty="0"/>
              <a:t>Watson Assistant - IBM</a:t>
            </a:r>
          </a:p>
          <a:p>
            <a:r>
              <a:rPr lang="en-US" dirty="0"/>
              <a:t>Amelia – </a:t>
            </a:r>
            <a:r>
              <a:rPr lang="en-US" dirty="0" err="1"/>
              <a:t>Ipsoft</a:t>
            </a:r>
            <a:endParaRPr lang="en-US" dirty="0"/>
          </a:p>
          <a:p>
            <a:r>
              <a:rPr lang="en-US" dirty="0"/>
              <a:t>H&amp;M </a:t>
            </a:r>
            <a:r>
              <a:rPr lang="en-US" dirty="0" err="1"/>
              <a:t>Kik</a:t>
            </a:r>
            <a:r>
              <a:rPr lang="en-US" dirty="0"/>
              <a:t> : The official H&amp;M chatbot</a:t>
            </a:r>
          </a:p>
          <a:p>
            <a:r>
              <a:rPr lang="en-US" dirty="0"/>
              <a:t>Erika- Bank of America</a:t>
            </a:r>
          </a:p>
          <a:p>
            <a:r>
              <a:rPr lang="en-US" dirty="0"/>
              <a:t>Endurance : A Companion for Dementia Patients</a:t>
            </a:r>
          </a:p>
          <a:p>
            <a:r>
              <a:rPr lang="en-US" dirty="0"/>
              <a:t>Casper: Helping Insomniacs Get Through the Night</a:t>
            </a:r>
          </a:p>
          <a:p>
            <a:endParaRPr lang="en-US" dirty="0"/>
          </a:p>
        </p:txBody>
      </p:sp>
    </p:spTree>
    <p:extLst>
      <p:ext uri="{BB962C8B-B14F-4D97-AF65-F5344CB8AC3E}">
        <p14:creationId xmlns:p14="http://schemas.microsoft.com/office/powerpoint/2010/main" val="2697136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EC64-C07C-534D-A579-BD7F8B8CF3C3}"/>
              </a:ext>
            </a:extLst>
          </p:cNvPr>
          <p:cNvSpPr>
            <a:spLocks noGrp="1"/>
          </p:cNvSpPr>
          <p:nvPr>
            <p:ph type="title"/>
          </p:nvPr>
        </p:nvSpPr>
        <p:spPr/>
        <p:txBody>
          <a:bodyPr/>
          <a:lstStyle/>
          <a:p>
            <a:r>
              <a:rPr lang="en-US" dirty="0"/>
              <a:t>LITERATURE REVIEW</a:t>
            </a:r>
          </a:p>
        </p:txBody>
      </p:sp>
      <p:sp>
        <p:nvSpPr>
          <p:cNvPr id="3" name="Content Placeholder 2">
            <a:extLst>
              <a:ext uri="{FF2B5EF4-FFF2-40B4-BE49-F238E27FC236}">
                <a16:creationId xmlns:a16="http://schemas.microsoft.com/office/drawing/2014/main" id="{9CC554BD-BC0B-CF48-9F57-3C3686473E7F}"/>
              </a:ext>
            </a:extLst>
          </p:cNvPr>
          <p:cNvSpPr>
            <a:spLocks noGrp="1"/>
          </p:cNvSpPr>
          <p:nvPr>
            <p:ph idx="1"/>
          </p:nvPr>
        </p:nvSpPr>
        <p:spPr>
          <a:xfrm>
            <a:off x="1306552" y="2556932"/>
            <a:ext cx="9601196" cy="3318936"/>
          </a:xfrm>
        </p:spPr>
        <p:txBody>
          <a:bodyPr>
            <a:normAutofit lnSpcReduction="10000"/>
          </a:bodyPr>
          <a:lstStyle/>
          <a:p>
            <a:r>
              <a:rPr lang="en-US" dirty="0"/>
              <a:t>The Unreasonable Effectiveness of Recurrent Neural Networks </a:t>
            </a:r>
          </a:p>
          <a:p>
            <a:pPr marL="0" indent="0">
              <a:buNone/>
            </a:pPr>
            <a:r>
              <a:rPr lang="en-US" dirty="0">
                <a:hlinkClick r:id="rId2"/>
              </a:rPr>
              <a:t>http://karpathy.github.io/2015/05/21/rnn-effectiveness/</a:t>
            </a:r>
            <a:endParaRPr lang="en-US" dirty="0"/>
          </a:p>
          <a:p>
            <a:pPr marL="0" indent="0" algn="r">
              <a:buNone/>
            </a:pPr>
            <a:r>
              <a:rPr lang="en-US" dirty="0"/>
              <a:t>-</a:t>
            </a:r>
            <a:r>
              <a:rPr lang="en-US" i="1" dirty="0"/>
              <a:t>Andrej </a:t>
            </a:r>
            <a:r>
              <a:rPr lang="en-US" i="1" dirty="0" err="1"/>
              <a:t>Karpathy</a:t>
            </a:r>
            <a:endParaRPr lang="en-US" i="1" dirty="0"/>
          </a:p>
          <a:p>
            <a:r>
              <a:rPr lang="en-US" dirty="0"/>
              <a:t>Fundamentals of Recurrent Neural Network (RNN) and Long Short-Term Memory (LSTM) Network</a:t>
            </a:r>
          </a:p>
          <a:p>
            <a:pPr marL="0" indent="0">
              <a:buNone/>
            </a:pPr>
            <a:r>
              <a:rPr lang="en-US" dirty="0">
                <a:hlinkClick r:id="rId3"/>
              </a:rPr>
              <a:t>https://arxiv.org/abs/1808.03314</a:t>
            </a:r>
            <a:endParaRPr lang="en-US" dirty="0"/>
          </a:p>
          <a:p>
            <a:pPr marL="0" indent="0" algn="r">
              <a:buNone/>
            </a:pPr>
            <a:r>
              <a:rPr lang="en-US" i="1" dirty="0"/>
              <a:t>-Alex Sherstinsky</a:t>
            </a:r>
          </a:p>
        </p:txBody>
      </p:sp>
    </p:spTree>
    <p:extLst>
      <p:ext uri="{BB962C8B-B14F-4D97-AF65-F5344CB8AC3E}">
        <p14:creationId xmlns:p14="http://schemas.microsoft.com/office/powerpoint/2010/main" val="3688229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38692-B87F-6D41-BBB0-0A85336123D8}"/>
              </a:ext>
            </a:extLst>
          </p:cNvPr>
          <p:cNvSpPr>
            <a:spLocks noGrp="1"/>
          </p:cNvSpPr>
          <p:nvPr>
            <p:ph type="title"/>
          </p:nvPr>
        </p:nvSpPr>
        <p:spPr/>
        <p:txBody>
          <a:bodyPr/>
          <a:lstStyle/>
          <a:p>
            <a:r>
              <a:rPr lang="en-US" dirty="0"/>
              <a:t>Why creating a chatbot is a NLP problem?</a:t>
            </a:r>
          </a:p>
        </p:txBody>
      </p:sp>
      <p:sp>
        <p:nvSpPr>
          <p:cNvPr id="3" name="Content Placeholder 2">
            <a:extLst>
              <a:ext uri="{FF2B5EF4-FFF2-40B4-BE49-F238E27FC236}">
                <a16:creationId xmlns:a16="http://schemas.microsoft.com/office/drawing/2014/main" id="{B6F97529-E82B-334F-AF7B-6A7748C9BB0D}"/>
              </a:ext>
            </a:extLst>
          </p:cNvPr>
          <p:cNvSpPr>
            <a:spLocks noGrp="1"/>
          </p:cNvSpPr>
          <p:nvPr>
            <p:ph idx="1"/>
          </p:nvPr>
        </p:nvSpPr>
        <p:spPr/>
        <p:txBody>
          <a:bodyPr>
            <a:normAutofit fontScale="92500"/>
          </a:bodyPr>
          <a:lstStyle/>
          <a:p>
            <a:r>
              <a:rPr lang="en-US" dirty="0"/>
              <a:t>WHAT?</a:t>
            </a:r>
          </a:p>
          <a:p>
            <a:pPr marL="0" indent="0">
              <a:buNone/>
            </a:pPr>
            <a:r>
              <a:rPr lang="en-US" dirty="0"/>
              <a:t>Natural language processing (NLP) is a branch of </a:t>
            </a:r>
            <a:r>
              <a:rPr lang="en-US" dirty="0">
                <a:hlinkClick r:id="rId2"/>
              </a:rPr>
              <a:t>artificial intelligence</a:t>
            </a:r>
            <a:r>
              <a:rPr lang="en-US" dirty="0"/>
              <a:t> that helps computers understand, interpret and manipulate human language. NLP draws from many disciplines, including computer science and computational linguistics, in its pursuit to fill the gap between human communication and computer understanding.</a:t>
            </a:r>
          </a:p>
          <a:p>
            <a:r>
              <a:rPr lang="en-US" dirty="0"/>
              <a:t>WHY?</a:t>
            </a:r>
          </a:p>
          <a:p>
            <a:pPr marL="0" indent="0">
              <a:buNone/>
            </a:pPr>
            <a:r>
              <a:rPr lang="en-US" dirty="0"/>
              <a:t>Natural Language Processing is what allows chatbots to understand your messages and respond appropriately.</a:t>
            </a:r>
          </a:p>
        </p:txBody>
      </p:sp>
    </p:spTree>
    <p:extLst>
      <p:ext uri="{BB962C8B-B14F-4D97-AF65-F5344CB8AC3E}">
        <p14:creationId xmlns:p14="http://schemas.microsoft.com/office/powerpoint/2010/main" val="2813968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5C38F-DA1B-E049-8981-836D762A9C05}"/>
              </a:ext>
            </a:extLst>
          </p:cNvPr>
          <p:cNvSpPr>
            <a:spLocks noGrp="1"/>
          </p:cNvSpPr>
          <p:nvPr>
            <p:ph type="title"/>
          </p:nvPr>
        </p:nvSpPr>
        <p:spPr/>
        <p:txBody>
          <a:bodyPr/>
          <a:lstStyle/>
          <a:p>
            <a:r>
              <a:rPr lang="en-US" dirty="0"/>
              <a:t>RECURRENT NEURAL NETWORKS</a:t>
            </a:r>
          </a:p>
        </p:txBody>
      </p:sp>
      <p:sp>
        <p:nvSpPr>
          <p:cNvPr id="3" name="Content Placeholder 2">
            <a:extLst>
              <a:ext uri="{FF2B5EF4-FFF2-40B4-BE49-F238E27FC236}">
                <a16:creationId xmlns:a16="http://schemas.microsoft.com/office/drawing/2014/main" id="{1C404092-BEBC-2A4E-86B4-F2F00955F391}"/>
              </a:ext>
            </a:extLst>
          </p:cNvPr>
          <p:cNvSpPr>
            <a:spLocks noGrp="1"/>
          </p:cNvSpPr>
          <p:nvPr>
            <p:ph idx="1"/>
          </p:nvPr>
        </p:nvSpPr>
        <p:spPr/>
        <p:txBody>
          <a:bodyPr/>
          <a:lstStyle/>
          <a:p>
            <a:r>
              <a:rPr lang="en-US" dirty="0"/>
              <a:t>WHAT?</a:t>
            </a:r>
          </a:p>
          <a:p>
            <a:pPr marL="0" indent="0">
              <a:buNone/>
            </a:pPr>
            <a:r>
              <a:rPr lang="en-US" dirty="0"/>
              <a:t>A recurrent neural network is a class of artificial neural network where connections between nodes form a directed graph along a temporal sequence. </a:t>
            </a:r>
          </a:p>
          <a:p>
            <a:r>
              <a:rPr lang="en-US" dirty="0"/>
              <a:t>WHY?</a:t>
            </a:r>
          </a:p>
          <a:p>
            <a:pPr marL="0" indent="0">
              <a:buNone/>
            </a:pPr>
            <a:r>
              <a:rPr lang="en-US" dirty="0"/>
              <a:t>To answer properly in a chatbot it needs to remember the previous output, a Recurrent Neural Network is a deep learning model dedicated to the handling of sequences. </a:t>
            </a:r>
          </a:p>
          <a:p>
            <a:endParaRPr lang="en-US" dirty="0"/>
          </a:p>
          <a:p>
            <a:endParaRPr lang="en-US" dirty="0"/>
          </a:p>
        </p:txBody>
      </p:sp>
    </p:spTree>
    <p:extLst>
      <p:ext uri="{BB962C8B-B14F-4D97-AF65-F5344CB8AC3E}">
        <p14:creationId xmlns:p14="http://schemas.microsoft.com/office/powerpoint/2010/main" val="1163871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56E41F-B8E0-4D18-B554-FD40260DE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DB31E17-E562-4F82-98D0-858C84120F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58BF3B07-5EF6-4E5B-834E-C1398DB60AD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3DDA1859-D108-4C60-B38B-C85485AB3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E498EA77-084B-43CC-B94D-566F1D8E1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99B16D3F-47E8-419E-9C4E-ED6FC918FB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B6A4D05A-2EF5-5242-8AF9-C5AC25BCDEA0}"/>
              </a:ext>
            </a:extLst>
          </p:cNvPr>
          <p:cNvSpPr>
            <a:spLocks noGrp="1"/>
          </p:cNvSpPr>
          <p:nvPr>
            <p:ph type="title"/>
          </p:nvPr>
        </p:nvSpPr>
        <p:spPr>
          <a:xfrm>
            <a:off x="7535825" y="982132"/>
            <a:ext cx="3360772" cy="1303867"/>
          </a:xfrm>
        </p:spPr>
        <p:txBody>
          <a:bodyPr>
            <a:normAutofit/>
          </a:bodyPr>
          <a:lstStyle/>
          <a:p>
            <a:pPr>
              <a:lnSpc>
                <a:spcPct val="90000"/>
              </a:lnSpc>
            </a:pPr>
            <a:r>
              <a:rPr lang="en-US" sz="4100">
                <a:solidFill>
                  <a:srgbClr val="262626"/>
                </a:solidFill>
              </a:rPr>
              <a:t>PROPOSED APPROACH</a:t>
            </a:r>
          </a:p>
        </p:txBody>
      </p:sp>
      <p:sp>
        <p:nvSpPr>
          <p:cNvPr id="17" name="Rectangle 16">
            <a:extLst>
              <a:ext uri="{FF2B5EF4-FFF2-40B4-BE49-F238E27FC236}">
                <a16:creationId xmlns:a16="http://schemas.microsoft.com/office/drawing/2014/main" id="{23E937B9-07EE-456A-A31C-41A8866E2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20359B8-F5D5-4741-813F-59C2C4E4BB88}"/>
              </a:ext>
            </a:extLst>
          </p:cNvPr>
          <p:cNvPicPr>
            <a:picLocks noChangeAspect="1"/>
          </p:cNvPicPr>
          <p:nvPr/>
        </p:nvPicPr>
        <p:blipFill>
          <a:blip r:embed="rId5"/>
          <a:stretch>
            <a:fillRect/>
          </a:stretch>
        </p:blipFill>
        <p:spPr>
          <a:xfrm>
            <a:off x="1412683" y="1973714"/>
            <a:ext cx="5278777" cy="2731767"/>
          </a:xfrm>
          <a:prstGeom prst="rect">
            <a:avLst/>
          </a:prstGeom>
        </p:spPr>
      </p:pic>
      <p:cxnSp>
        <p:nvCxnSpPr>
          <p:cNvPr id="19" name="Straight Connector 18">
            <a:extLst>
              <a:ext uri="{FF2B5EF4-FFF2-40B4-BE49-F238E27FC236}">
                <a16:creationId xmlns:a16="http://schemas.microsoft.com/office/drawing/2014/main" id="{FD2308B7-2829-44DD-B213-27EEBDED1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D879E71-55E2-E14E-B82E-2F2D20D1FAAB}"/>
              </a:ext>
            </a:extLst>
          </p:cNvPr>
          <p:cNvSpPr>
            <a:spLocks noGrp="1"/>
          </p:cNvSpPr>
          <p:nvPr>
            <p:ph idx="1"/>
          </p:nvPr>
        </p:nvSpPr>
        <p:spPr>
          <a:xfrm>
            <a:off x="7535824" y="2556932"/>
            <a:ext cx="3360771" cy="3318936"/>
          </a:xfrm>
        </p:spPr>
        <p:txBody>
          <a:bodyPr>
            <a:normAutofit/>
          </a:bodyPr>
          <a:lstStyle/>
          <a:p>
            <a:r>
              <a:rPr lang="en-US">
                <a:solidFill>
                  <a:srgbClr val="262626"/>
                </a:solidFill>
              </a:rPr>
              <a:t>ALGORITHM:  Sequence2Sequence model using LSTM Recurrent Neural Network Model</a:t>
            </a:r>
          </a:p>
          <a:p>
            <a:endParaRPr lang="en-US">
              <a:solidFill>
                <a:srgbClr val="262626"/>
              </a:solidFill>
            </a:endParaRPr>
          </a:p>
        </p:txBody>
      </p:sp>
    </p:spTree>
    <p:extLst>
      <p:ext uri="{BB962C8B-B14F-4D97-AF65-F5344CB8AC3E}">
        <p14:creationId xmlns:p14="http://schemas.microsoft.com/office/powerpoint/2010/main" val="1335148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D471F-0807-1047-AC92-D26B0E7FF4E6}"/>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5DD295E7-43F8-444E-AC79-CA47801FCAE3}"/>
              </a:ext>
            </a:extLst>
          </p:cNvPr>
          <p:cNvSpPr>
            <a:spLocks noGrp="1"/>
          </p:cNvSpPr>
          <p:nvPr>
            <p:ph idx="1"/>
          </p:nvPr>
        </p:nvSpPr>
        <p:spPr/>
        <p:txBody>
          <a:bodyPr/>
          <a:lstStyle/>
          <a:p>
            <a:pPr marL="0" indent="0">
              <a:buNone/>
            </a:pPr>
            <a:r>
              <a:rPr lang="en-US" sz="2800" b="1" dirty="0"/>
              <a:t>Cornell Movie--Dialogs Corpus</a:t>
            </a:r>
            <a:endParaRPr lang="en-US" dirty="0"/>
          </a:p>
          <a:p>
            <a:pPr marL="0" indent="0">
              <a:buNone/>
            </a:pPr>
            <a:r>
              <a:rPr lang="en-US" dirty="0"/>
              <a:t>This corpus contains a large metadata-rich collection of fictional conversations extracted from raw movie scripts:</a:t>
            </a:r>
          </a:p>
          <a:p>
            <a:pPr marL="0" indent="0">
              <a:buNone/>
            </a:pPr>
            <a:r>
              <a:rPr lang="en-US" dirty="0"/>
              <a:t>- 220,579 conversational exchanges between 10,292 pairs of movie characters</a:t>
            </a:r>
          </a:p>
          <a:p>
            <a:pPr marL="0" indent="0">
              <a:buNone/>
            </a:pPr>
            <a:r>
              <a:rPr lang="en-US" dirty="0"/>
              <a:t>- involves 9,035 characters from 617 movies</a:t>
            </a:r>
          </a:p>
          <a:p>
            <a:pPr>
              <a:buFontTx/>
              <a:buChar char="-"/>
            </a:pPr>
            <a:r>
              <a:rPr lang="en-US" dirty="0"/>
              <a:t>in total 304,713 utterances</a:t>
            </a:r>
          </a:p>
          <a:p>
            <a:pPr>
              <a:buFontTx/>
              <a:buChar char="-"/>
            </a:pPr>
            <a:endParaRPr lang="en-US" dirty="0"/>
          </a:p>
        </p:txBody>
      </p:sp>
    </p:spTree>
    <p:extLst>
      <p:ext uri="{BB962C8B-B14F-4D97-AF65-F5344CB8AC3E}">
        <p14:creationId xmlns:p14="http://schemas.microsoft.com/office/powerpoint/2010/main" val="186737831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otalTime>68</TotalTime>
  <Words>432</Words>
  <Application>Microsoft Macintosh PowerPoint</Application>
  <PresentationFormat>Widescreen</PresentationFormat>
  <Paragraphs>71</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Garamond</vt:lpstr>
      <vt:lpstr>Organic</vt:lpstr>
      <vt:lpstr>CHATBOT</vt:lpstr>
      <vt:lpstr>INTRODUCTION</vt:lpstr>
      <vt:lpstr>MOTIVATION</vt:lpstr>
      <vt:lpstr>RELATED WORK</vt:lpstr>
      <vt:lpstr>LITERATURE REVIEW</vt:lpstr>
      <vt:lpstr>Why creating a chatbot is a NLP problem?</vt:lpstr>
      <vt:lpstr>RECURRENT NEURAL NETWORKS</vt:lpstr>
      <vt:lpstr>PROPOSED APPROACH</vt:lpstr>
      <vt:lpstr>DATASET</vt:lpstr>
      <vt:lpstr>LIBRARIES USED</vt:lpstr>
      <vt:lpstr>DATA PRE-PROCESSING</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Sequential2Sequential Model</vt:lpstr>
      <vt:lpstr>Attention Model</vt:lpstr>
      <vt:lpstr>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dc:title>
  <dc:creator>Keerthi, Pranitha</dc:creator>
  <cp:lastModifiedBy>Keerthi, Pranitha</cp:lastModifiedBy>
  <cp:revision>6</cp:revision>
  <dcterms:created xsi:type="dcterms:W3CDTF">2019-05-01T22:25:48Z</dcterms:created>
  <dcterms:modified xsi:type="dcterms:W3CDTF">2019-05-01T23:34:03Z</dcterms:modified>
</cp:coreProperties>
</file>